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7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27"/>
    <p:restoredTop sz="94609"/>
  </p:normalViewPr>
  <p:slideViewPr>
    <p:cSldViewPr snapToGrid="0" snapToObjects="1">
      <p:cViewPr>
        <p:scale>
          <a:sx n="90" d="100"/>
          <a:sy n="90" d="100"/>
        </p:scale>
        <p:origin x="108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88AAE-C86C-1E44-B69A-7594543F44F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0" r="5304" b="7767"/>
          <a:stretch/>
        </p:blipFill>
        <p:spPr>
          <a:xfrm>
            <a:off x="0" y="14288"/>
            <a:ext cx="12192000" cy="596704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2472" y="4327109"/>
            <a:ext cx="8085991" cy="88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58" tIns="41029" rIns="82058" bIns="41029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Todd Gardiner</a:t>
            </a:r>
          </a:p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MSDS Candidate</a:t>
            </a: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University of Colorado Boulder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892" y="2469113"/>
            <a:ext cx="113362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Title: </a:t>
            </a:r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Are Clustering Algorithms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Capable Credit Score Classifiers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Unsupervised Learning Final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48754-D036-C636-5363-48F174EA52C2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86862" y="442649"/>
            <a:ext cx="867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Data Preprocessing: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8301" y="1444191"/>
            <a:ext cx="74878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Switch Target Variable to Numeric Classes</a:t>
            </a:r>
          </a:p>
          <a:p>
            <a:br>
              <a:rPr lang="en-US" sz="2800" dirty="0"/>
            </a:br>
            <a:r>
              <a:rPr lang="en-US" sz="2800" dirty="0"/>
              <a:t>We have 3 Target Classes: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Clustering will Arbitrarily Assign Numeric Classes</a:t>
            </a:r>
          </a:p>
          <a:p>
            <a:r>
              <a:rPr lang="en-US" sz="2800" dirty="0"/>
              <a:t>		(0, 1, 2)</a:t>
            </a:r>
          </a:p>
          <a:p>
            <a:endParaRPr lang="en-US" sz="1200" dirty="0"/>
          </a:p>
          <a:p>
            <a:r>
              <a:rPr lang="en-US" sz="2800" dirty="0"/>
              <a:t>So we need the target as Numeric to match them.</a:t>
            </a:r>
            <a:endParaRPr lang="en-US" sz="2000" dirty="0"/>
          </a:p>
          <a:p>
            <a:r>
              <a:rPr lang="en-US" sz="2000" dirty="0"/>
              <a:t>		</a:t>
            </a:r>
            <a:r>
              <a:rPr lang="en-US" sz="2800" dirty="0"/>
              <a:t>(3, 4, 5) (Apply to Train and Test Sets)</a:t>
            </a:r>
          </a:p>
          <a:p>
            <a:endParaRPr lang="en-US" sz="2400" dirty="0"/>
          </a:p>
          <a:p>
            <a:r>
              <a:rPr lang="en-US" sz="2800" dirty="0"/>
              <a:t>Visually Check Results.</a:t>
            </a:r>
            <a:endParaRPr lang="en-US" sz="2000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224528" cy="5943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90BDE-5A2F-3C37-5871-5F1426C71424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DF54DE-2BE7-1B67-AF37-36EC56A3B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3940396"/>
            <a:ext cx="3505200" cy="190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243A97-A52E-F8BC-61AD-487652CA2AD0}"/>
              </a:ext>
            </a:extLst>
          </p:cNvPr>
          <p:cNvCxnSpPr>
            <a:cxnSpLocks/>
          </p:cNvCxnSpPr>
          <p:nvPr/>
        </p:nvCxnSpPr>
        <p:spPr>
          <a:xfrm flipH="1" flipV="1">
            <a:off x="3800760" y="4757738"/>
            <a:ext cx="1285589" cy="514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2E2AF2D-CADE-D085-92D0-DDAA2A01C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86" y="1943100"/>
            <a:ext cx="4024711" cy="13179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03BA58-0B53-F73D-36FB-A029BF0C2E3C}"/>
              </a:ext>
            </a:extLst>
          </p:cNvPr>
          <p:cNvCxnSpPr>
            <a:cxnSpLocks/>
          </p:cNvCxnSpPr>
          <p:nvPr/>
        </p:nvCxnSpPr>
        <p:spPr>
          <a:xfrm flipH="1" flipV="1">
            <a:off x="3914775" y="3089872"/>
            <a:ext cx="814388" cy="996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73FD66B-2221-8AF1-036C-270085ABF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247" y="1990657"/>
            <a:ext cx="3243572" cy="1088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391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86862" y="442649"/>
            <a:ext cx="867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Data Preprocessing: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8301" y="1444191"/>
            <a:ext cx="74878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Normalized Data &amp; Original Data</a:t>
            </a:r>
            <a:endParaRPr lang="en-US" sz="2400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/>
              <a:t>Clustering Algorithms Measure Distance.</a:t>
            </a:r>
          </a:p>
          <a:p>
            <a:r>
              <a:rPr lang="en-US" sz="2800" dirty="0"/>
              <a:t>Often Work Best on Normalized Data.</a:t>
            </a:r>
          </a:p>
          <a:p>
            <a:r>
              <a:rPr lang="en-US" sz="2800" dirty="0"/>
              <a:t>	(0 to 1) (Z-Scored) (-1 to 1)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I chose (0 to 1):</a:t>
            </a:r>
          </a:p>
          <a:p>
            <a:r>
              <a:rPr lang="en-US" sz="28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0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(Value – Column Min) / (Column Max – Column Min)</a:t>
            </a:r>
          </a:p>
          <a:p>
            <a:endParaRPr lang="en-US" sz="2800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Visually Inspect with Pandas describe()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224528" cy="5943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90BDE-5A2F-3C37-5871-5F1426C71424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9D5D9F-3CF5-D1F6-9975-3A9749E6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7" y="4086226"/>
            <a:ext cx="3446179" cy="1789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45F61-901F-975D-E7D8-7EC781BA8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5" y="4086224"/>
            <a:ext cx="480478" cy="178936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243A97-A52E-F8BC-61AD-487652CA2AD0}"/>
              </a:ext>
            </a:extLst>
          </p:cNvPr>
          <p:cNvCxnSpPr>
            <a:cxnSpLocks/>
          </p:cNvCxnSpPr>
          <p:nvPr/>
        </p:nvCxnSpPr>
        <p:spPr>
          <a:xfrm flipH="1" flipV="1">
            <a:off x="3736610" y="4946976"/>
            <a:ext cx="1285589" cy="514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B9756-1741-C23E-6CA7-E9FD47D9F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35" y="2725568"/>
            <a:ext cx="4740571" cy="7927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03BA58-0B53-F73D-36FB-A029BF0C2E3C}"/>
              </a:ext>
            </a:extLst>
          </p:cNvPr>
          <p:cNvCxnSpPr>
            <a:cxnSpLocks/>
          </p:cNvCxnSpPr>
          <p:nvPr/>
        </p:nvCxnSpPr>
        <p:spPr>
          <a:xfrm flipH="1" flipV="1">
            <a:off x="3629025" y="3429000"/>
            <a:ext cx="1100138" cy="657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041DCD-D9D5-4460-590C-300E3F2C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68" y="535315"/>
            <a:ext cx="1799791" cy="179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5F30DA-335C-12C2-591D-F0DDAAD42411}"/>
              </a:ext>
            </a:extLst>
          </p:cNvPr>
          <p:cNvSpPr txBox="1"/>
          <p:nvPr/>
        </p:nvSpPr>
        <p:spPr>
          <a:xfrm>
            <a:off x="1393104" y="350648"/>
            <a:ext cx="143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Copies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13429-35C6-A7AF-DDB6-24C8EF0F00BB}"/>
              </a:ext>
            </a:extLst>
          </p:cNvPr>
          <p:cNvSpPr txBox="1"/>
          <p:nvPr/>
        </p:nvSpPr>
        <p:spPr>
          <a:xfrm>
            <a:off x="1393103" y="2361112"/>
            <a:ext cx="20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a Copy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115BE-1F34-833B-8137-47C1D6A72A40}"/>
              </a:ext>
            </a:extLst>
          </p:cNvPr>
          <p:cNvSpPr txBox="1"/>
          <p:nvPr/>
        </p:nvSpPr>
        <p:spPr>
          <a:xfrm>
            <a:off x="1382217" y="3773802"/>
            <a:ext cx="20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Inspect the  Copy</a:t>
            </a:r>
          </a:p>
        </p:txBody>
      </p:sp>
    </p:spTree>
    <p:extLst>
      <p:ext uri="{BB962C8B-B14F-4D97-AF65-F5344CB8AC3E}">
        <p14:creationId xmlns:p14="http://schemas.microsoft.com/office/powerpoint/2010/main" val="38870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8576"/>
            <a:ext cx="12192000" cy="5951259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Clustering Attempt 1: </a:t>
            </a:r>
            <a:r>
              <a:rPr lang="en-US" sz="4500" dirty="0" err="1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KMeans</a:t>
            </a:r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283392"/>
            <a:ext cx="10626410" cy="18819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Simple: 2 lines of Code (3 Classes = 3 Clusters)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Fast: 1.51 Seconds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Run on Normalized Data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CA974-0D82-A78B-F18D-8BA45435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79" y="2763117"/>
            <a:ext cx="7772400" cy="31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7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8576"/>
            <a:ext cx="12192000" cy="5951259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Clustering Attempt 1: </a:t>
            </a:r>
            <a:r>
              <a:rPr lang="en-US" sz="4500" dirty="0" err="1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KMeans</a:t>
            </a:r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37285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Result is Arbitrarily 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Numbered Clusters. 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 need to match the clusters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 to our target classes. 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Easy Jobs Are Easy!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is a Difficult Task.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We’ll Have To Hand Select 1</a:t>
            </a: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397FF-B478-2624-E70F-AD13D112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84" y="1625552"/>
            <a:ext cx="6083300" cy="41275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DB467C0-A369-A0DF-6C00-150E8C720EEB}"/>
              </a:ext>
            </a:extLst>
          </p:cNvPr>
          <p:cNvSpPr/>
          <p:nvPr/>
        </p:nvSpPr>
        <p:spPr>
          <a:xfrm>
            <a:off x="5129213" y="3429000"/>
            <a:ext cx="5786437" cy="29799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7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8576"/>
            <a:ext cx="12192000" cy="5951259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Clustering Attempt 1: </a:t>
            </a:r>
            <a:r>
              <a:rPr lang="en-US" sz="4500" dirty="0" err="1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KMeans</a:t>
            </a:r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37285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Result is Arbitrarily 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Numbered Clusters. 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 need to match the clusters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 to our classes. 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Easy Jobs Are Easy!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is a Difficult Task.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We’ll Have To Hand Select 1</a:t>
            </a: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397FF-B478-2624-E70F-AD13D112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84" y="1625552"/>
            <a:ext cx="6083300" cy="412750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27E0A55E-79F4-5B09-16A9-B7DB16C6BD13}"/>
              </a:ext>
            </a:extLst>
          </p:cNvPr>
          <p:cNvSpPr/>
          <p:nvPr/>
        </p:nvSpPr>
        <p:spPr>
          <a:xfrm>
            <a:off x="5129213" y="3157538"/>
            <a:ext cx="5786437" cy="271462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22477E4F-C625-445F-4F30-81DFF87A0EDF}"/>
              </a:ext>
            </a:extLst>
          </p:cNvPr>
          <p:cNvSpPr/>
          <p:nvPr/>
        </p:nvSpPr>
        <p:spPr>
          <a:xfrm>
            <a:off x="5129213" y="2255814"/>
            <a:ext cx="5786437" cy="271462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6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8576"/>
            <a:ext cx="12192000" cy="5951259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Clustering Attempt 1: </a:t>
            </a:r>
            <a:r>
              <a:rPr lang="en-US" sz="4500" dirty="0" err="1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KMeans</a:t>
            </a:r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37285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Result is Arbitrarily 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Numbered Clusters. 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 need to match the clusters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 to our classes. 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Easy Jobs Are Easy!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is a Difficult Task.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We’ll Have To Hand Select 1</a:t>
            </a: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397FF-B478-2624-E70F-AD13D112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84" y="1625552"/>
            <a:ext cx="6083300" cy="412750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27E0A55E-79F4-5B09-16A9-B7DB16C6BD13}"/>
              </a:ext>
            </a:extLst>
          </p:cNvPr>
          <p:cNvSpPr/>
          <p:nvPr/>
        </p:nvSpPr>
        <p:spPr>
          <a:xfrm>
            <a:off x="5129213" y="3157538"/>
            <a:ext cx="5786437" cy="271462"/>
          </a:xfrm>
          <a:prstGeom prst="fram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22477E4F-C625-445F-4F30-81DFF87A0EDF}"/>
              </a:ext>
            </a:extLst>
          </p:cNvPr>
          <p:cNvSpPr/>
          <p:nvPr/>
        </p:nvSpPr>
        <p:spPr>
          <a:xfrm>
            <a:off x="5129213" y="1937919"/>
            <a:ext cx="5786437" cy="271462"/>
          </a:xfrm>
          <a:prstGeom prst="fram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09CD40A-CEDA-954F-C5DF-6883E6EBFF8A}"/>
              </a:ext>
            </a:extLst>
          </p:cNvPr>
          <p:cNvSpPr/>
          <p:nvPr/>
        </p:nvSpPr>
        <p:spPr>
          <a:xfrm>
            <a:off x="5129212" y="2245017"/>
            <a:ext cx="5786437" cy="271462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242D1F4-E737-746E-AE43-E9D389555D6B}"/>
              </a:ext>
            </a:extLst>
          </p:cNvPr>
          <p:cNvSpPr/>
          <p:nvPr/>
        </p:nvSpPr>
        <p:spPr>
          <a:xfrm>
            <a:off x="5129212" y="2850440"/>
            <a:ext cx="5786437" cy="271462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4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288"/>
            <a:ext cx="12192000" cy="5951259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Clustering Attempt 1: </a:t>
            </a:r>
            <a:r>
              <a:rPr lang="en-US" sz="4500" dirty="0" err="1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KMeans</a:t>
            </a:r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9585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Results on Training Data:</a:t>
            </a: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834079-9FA1-7D75-E5BC-478DDACAC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91"/>
          <a:stretch/>
        </p:blipFill>
        <p:spPr>
          <a:xfrm>
            <a:off x="5829299" y="1264797"/>
            <a:ext cx="5467079" cy="4464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7F7D84-8769-26F6-7BDC-B4A78D1D8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23" b="7718"/>
          <a:stretch/>
        </p:blipFill>
        <p:spPr>
          <a:xfrm>
            <a:off x="442180" y="2244715"/>
            <a:ext cx="5129945" cy="3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2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41" y="-14288"/>
            <a:ext cx="12192000" cy="5951259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Clustering Attempt 1: </a:t>
            </a:r>
            <a:r>
              <a:rPr lang="en-US" sz="4500" dirty="0" err="1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KMeans</a:t>
            </a:r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53559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Results on Training Data: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Results on Testing Data:</a:t>
            </a: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 Generalized Well (.002 loss)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Capable of Making Predictions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~55% accuracy on stripped down data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55% / 75% = 73% Capable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F7D84-8769-26F6-7BDC-B4A78D1D8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23" b="7718"/>
          <a:stretch/>
        </p:blipFill>
        <p:spPr>
          <a:xfrm>
            <a:off x="442180" y="2244715"/>
            <a:ext cx="5129945" cy="398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315337-A1A7-B463-7E08-3AE95FB63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178" y="1304905"/>
            <a:ext cx="5405557" cy="4532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FAF35-697A-B676-C4D7-F6F5E3DF9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80" y="3429000"/>
            <a:ext cx="4787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6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41" y="-14288"/>
            <a:ext cx="12192000" cy="59512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Clustering Attempt 2: Agglomerative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51135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Simple 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(2 lines of code)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More Options: 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ward, singular, 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average, &amp; complete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Slower (2.5 Minutes)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30ABB-4937-0C25-D48E-718F0788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54" y="1469136"/>
            <a:ext cx="7772400" cy="37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7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41" y="-14288"/>
            <a:ext cx="12192000" cy="59512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E7017F-825D-49F6-3B37-B6B9BBAB1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12"/>
          <a:stretch/>
        </p:blipFill>
        <p:spPr>
          <a:xfrm>
            <a:off x="577579" y="2961341"/>
            <a:ext cx="7772400" cy="193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Clustering Attempt 2: Agglomerative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280525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Again, Clustering Yields Arbitrary Clusters.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Clusters must be Assigned to Classes after the fact.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Cycle through permutations and pick the best outcomes.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B63370B7-BB00-9DA7-7C42-1AC839A9E6C7}"/>
              </a:ext>
            </a:extLst>
          </p:cNvPr>
          <p:cNvSpPr/>
          <p:nvPr/>
        </p:nvSpPr>
        <p:spPr>
          <a:xfrm>
            <a:off x="597945" y="4463014"/>
            <a:ext cx="5700713" cy="253930"/>
          </a:xfrm>
          <a:prstGeom prst="fram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E16787-B610-8CE8-C97C-53DE24316B23}"/>
              </a:ext>
            </a:extLst>
          </p:cNvPr>
          <p:cNvSpPr/>
          <p:nvPr/>
        </p:nvSpPr>
        <p:spPr>
          <a:xfrm>
            <a:off x="612233" y="3624830"/>
            <a:ext cx="5700713" cy="267162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DD1FEDB-52EE-6A15-F714-99F4119B5CFD}"/>
              </a:ext>
            </a:extLst>
          </p:cNvPr>
          <p:cNvSpPr/>
          <p:nvPr/>
        </p:nvSpPr>
        <p:spPr>
          <a:xfrm>
            <a:off x="612233" y="4049146"/>
            <a:ext cx="5700713" cy="267162"/>
          </a:xfrm>
          <a:prstGeom prst="fram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FBBB15C-032F-3F65-2179-BC105C3749EF}"/>
              </a:ext>
            </a:extLst>
          </p:cNvPr>
          <p:cNvSpPr/>
          <p:nvPr/>
        </p:nvSpPr>
        <p:spPr>
          <a:xfrm>
            <a:off x="612233" y="3404087"/>
            <a:ext cx="5700713" cy="267162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4B220138-0152-E276-67A4-8CFC87BF18A9}"/>
              </a:ext>
            </a:extLst>
          </p:cNvPr>
          <p:cNvSpPr/>
          <p:nvPr/>
        </p:nvSpPr>
        <p:spPr>
          <a:xfrm>
            <a:off x="612233" y="3015216"/>
            <a:ext cx="5700713" cy="231717"/>
          </a:xfrm>
          <a:prstGeom prst="fram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0E80B-CD59-337E-C27D-96719545DE32}"/>
              </a:ext>
            </a:extLst>
          </p:cNvPr>
          <p:cNvSpPr txBox="1"/>
          <p:nvPr/>
        </p:nvSpPr>
        <p:spPr>
          <a:xfrm>
            <a:off x="6347600" y="3447642"/>
            <a:ext cx="200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28%        </a:t>
            </a:r>
            <a:r>
              <a:rPr lang="en-US" dirty="0">
                <a:highlight>
                  <a:srgbClr val="FFFF00"/>
                </a:highlight>
              </a:rPr>
              <a:t>30% 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0D17A4-C36E-E5E4-DF95-A995F74E93C7}"/>
              </a:ext>
            </a:extLst>
          </p:cNvPr>
          <p:cNvCxnSpPr>
            <a:cxnSpLocks/>
          </p:cNvCxnSpPr>
          <p:nvPr/>
        </p:nvCxnSpPr>
        <p:spPr>
          <a:xfrm flipV="1">
            <a:off x="6312946" y="3671249"/>
            <a:ext cx="902242" cy="43249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3FC460-0BBC-46C2-FAF6-7638BF62397E}"/>
              </a:ext>
            </a:extLst>
          </p:cNvPr>
          <p:cNvCxnSpPr>
            <a:cxnSpLocks/>
          </p:cNvCxnSpPr>
          <p:nvPr/>
        </p:nvCxnSpPr>
        <p:spPr>
          <a:xfrm>
            <a:off x="6285153" y="3155070"/>
            <a:ext cx="930035" cy="43710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0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Background: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504753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Credit Worthiness Applications are Typical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Usually this is a Supervised Learning Activity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Labeled Training Datasets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Large Datasets are Available to Lenders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Limitations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New Borrowers have no History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Supervised Models Take a Long Time To Set Up</a:t>
            </a:r>
          </a:p>
          <a:p>
            <a:pPr>
              <a:buSzPct val="80000"/>
            </a:pPr>
            <a:endParaRPr lang="en-US" sz="2800" dirty="0">
              <a:solidFill>
                <a:schemeClr val="bg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What Is a Good Credit Score? | TIME Stamped">
            <a:extLst>
              <a:ext uri="{FF2B5EF4-FFF2-40B4-BE49-F238E27FC236}">
                <a16:creationId xmlns:a16="http://schemas.microsoft.com/office/drawing/2014/main" id="{1A059239-BD60-3112-0806-B4D9C4E60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0" y="1383408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6AE6C0-68EB-0155-B7CD-96425E04034D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54052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6" y="-14288"/>
            <a:ext cx="12192000" cy="59512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Clustering Attempt 2: Agglomerative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53559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Training Set Results: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Unable to Predict By Construction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Useful on Seen Data Only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Many Clustering Algorithms Unable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(Agglomerative, DBSCAN, HDBSCAN, etc.) 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Still a Good Classifier on Seen Data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53% / 75% = 70% Capable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00970-CEE7-2592-D2C1-4A3C1A4E1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831" y="1190903"/>
            <a:ext cx="5581469" cy="4556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DDE6A-C73D-CF59-0796-454286D92C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62" b="18322"/>
          <a:stretch/>
        </p:blipFill>
        <p:spPr>
          <a:xfrm>
            <a:off x="252840" y="2224154"/>
            <a:ext cx="4819223" cy="2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7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41" y="-14288"/>
            <a:ext cx="12192000" cy="5951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Supervised Comparison: Random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37285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Multi-Step: (Tuning, Build, Predict) 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Complex: (Millions of Permutations to Tune)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Slowest Process (Over 90 Minutes)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1266" name="Picture 2" descr="Random Forest vs Baseline | MLJAR">
            <a:extLst>
              <a:ext uri="{FF2B5EF4-FFF2-40B4-BE49-F238E27FC236}">
                <a16:creationId xmlns:a16="http://schemas.microsoft.com/office/drawing/2014/main" id="{638FC481-D812-A476-B981-F8EA0BB0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05" y="1383408"/>
            <a:ext cx="4750379" cy="256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Optuna: A hyperparameter optimization framework — Optuna 3.4.0 documentation">
            <a:extLst>
              <a:ext uri="{FF2B5EF4-FFF2-40B4-BE49-F238E27FC236}">
                <a16:creationId xmlns:a16="http://schemas.microsoft.com/office/drawing/2014/main" id="{79886FB9-480F-8D8D-64EA-E6C2E300D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84" y="4387310"/>
            <a:ext cx="62230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4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41" y="-14288"/>
            <a:ext cx="12192000" cy="5951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Supervised Comparison: Random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234359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Tuning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Optuna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664B5-7AAC-0F20-7339-C0A82045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271" y="1544491"/>
            <a:ext cx="8563038" cy="3769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9424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6" y="0"/>
            <a:ext cx="12192000" cy="5951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Supervised Comparison: Random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234359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Tuning (90 Minutes)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Optuna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Visualizations of Process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1228F-BCCC-065F-50DE-538CFC33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06" y="1122900"/>
            <a:ext cx="4440486" cy="234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891C90-C10D-2A4B-43A3-A9C45AF4A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706" y="3462595"/>
            <a:ext cx="4440486" cy="2423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3CB50-AD77-783D-6F47-30D0C532A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07" y="2721588"/>
            <a:ext cx="5211473" cy="27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4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6" y="0"/>
            <a:ext cx="12192000" cy="5951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Supervised Comparison: Random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32669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Tuning (&gt;90 Min)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Build Classifier (&lt;1 Min)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45661-16B5-C17C-985F-69B8C553D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2" y="1145754"/>
            <a:ext cx="7456821" cy="47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86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6" y="0"/>
            <a:ext cx="12192000" cy="5951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Supervised Comparison: Random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46519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Tuning (&gt;90 Min)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Build Classifier (&lt;1 Min)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Predict Training Set: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Results ~75% Accuracy (&lt;1 Min)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0E873-4657-392B-8193-2D83CD32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8" y="1244150"/>
            <a:ext cx="5210175" cy="4468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47FC5-AC91-D816-EC48-1CFDDAB7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68" y="3249931"/>
            <a:ext cx="5613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45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6" y="0"/>
            <a:ext cx="12192000" cy="5951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Supervised Comparison: Random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603690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Tuning (&gt;90 Min)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Build Classifier (&lt;1 Min)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Predict Training Set: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Results ~75% Accuracy (&lt;1 Min)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Predict Testing Set: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Results ~74% Accuracy (&lt;1 Min)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Model Loses 1.3% in Generalization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0E873-4657-392B-8193-2D83CD32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8" y="1244150"/>
            <a:ext cx="5210175" cy="4468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47FC5-AC91-D816-EC48-1CFDDAB7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68" y="3249931"/>
            <a:ext cx="56134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84505-9E31-6DB6-F69D-859B01D64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08" y="1219923"/>
            <a:ext cx="5383213" cy="4492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8269B-D5B8-D909-0688-66A2CC7A1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68" y="4663460"/>
            <a:ext cx="5537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6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6" y="0"/>
            <a:ext cx="12192000" cy="5951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Conclusion: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1470626" cy="603690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Clustering Algorithms are Capable Classifiers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KMeans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55% Accuracy, Agglomerative 53% Accuracy, Random Forest 74% Accuracy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Clustering Algorithms Have Different Prediction Capabilities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KMeans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can make predictions on unseen Data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(Affinity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Propogation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can too)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Agglomerative Clustering only works on seen Data 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(DBSCAN &amp; HDBSCAN unable)</a:t>
            </a:r>
            <a:b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Clustering Algorithms are Fast to Set Up and Run 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KMeans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(&lt; 1 Minute), Agglomerative (&lt; 4 Minutes)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Random Forest Tuning and Implementation (&gt; 90 Minutes)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buSzPct val="80000"/>
            </a:pP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3776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180" y="406073"/>
            <a:ext cx="11559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Can a Clustering Algorithm </a:t>
            </a:r>
          </a:p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              Classify Credit Worthiness?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453675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endParaRPr lang="en-US" sz="2800" b="1" dirty="0">
              <a:solidFill>
                <a:schemeClr val="bg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To Address Cases Without History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To Increase Model Training Speed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solidFill>
                <a:schemeClr val="bg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We Will Explore the Capability of Clustering Algorithms 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on a DIFFICULT Classification Problem!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endParaRPr lang="en-US" sz="2800" dirty="0">
              <a:solidFill>
                <a:schemeClr val="bg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50" name="Picture 2" descr="The 5 Fastest Ways To Access Resilience In Difficult Times">
            <a:extLst>
              <a:ext uri="{FF2B5EF4-FFF2-40B4-BE49-F238E27FC236}">
                <a16:creationId xmlns:a16="http://schemas.microsoft.com/office/drawing/2014/main" id="{E87AF512-4C9B-A0BA-798B-011089821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4" y="1883401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909507-9847-CF6A-FFE4-F33F1F725DC8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230" y="442649"/>
            <a:ext cx="6055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Objective and Steps: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4190" y="1364943"/>
            <a:ext cx="7280882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UcPeriod"/>
            </a:pPr>
            <a:r>
              <a:rPr lang="en-US" sz="2400" b="1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Prove Efficacy of Clustering Classifiers </a:t>
            </a:r>
          </a:p>
          <a:p>
            <a:pPr marL="457200" indent="-457200">
              <a:buAutoNum type="alphaUcPeriod"/>
            </a:pPr>
            <a:r>
              <a:rPr lang="en-US" sz="2400" b="1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Compare results to Random Forest Classifier</a:t>
            </a:r>
            <a:br>
              <a:rPr lang="en-US" sz="2400" b="1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2400" b="1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Load the Data and Inspect 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 Preprocessing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Clustering Algorithm – </a:t>
            </a:r>
            <a:r>
              <a:rPr lang="en-US" sz="2400" dirty="0" err="1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KMeans</a:t>
            </a:r>
            <a:endParaRPr lang="en-US" sz="2400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Clustering Algorithm - Agglomerative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Supervised Algorithm – Random Forest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013357" y="0"/>
            <a:ext cx="4191000" cy="5943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06675-5A1E-62D4-21CE-EC6F82156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458" y="2813867"/>
            <a:ext cx="2492798" cy="159954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245E5C5-2BAA-6401-5CA0-CA53D6404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5" t="21856" b="6891"/>
          <a:stretch/>
        </p:blipFill>
        <p:spPr bwMode="auto">
          <a:xfrm>
            <a:off x="8531393" y="677213"/>
            <a:ext cx="3126417" cy="18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CD21A-2107-D517-FAA1-378CAFA8B13B}"/>
              </a:ext>
            </a:extLst>
          </p:cNvPr>
          <p:cNvSpPr txBox="1"/>
          <p:nvPr/>
        </p:nvSpPr>
        <p:spPr>
          <a:xfrm>
            <a:off x="9299613" y="2790219"/>
            <a:ext cx="15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Agglomerative</a:t>
            </a:r>
          </a:p>
        </p:txBody>
      </p:sp>
      <p:pic>
        <p:nvPicPr>
          <p:cNvPr id="4100" name="Picture 4" descr="Random Forest Classification Python - From The GENESIS">
            <a:extLst>
              <a:ext uri="{FF2B5EF4-FFF2-40B4-BE49-F238E27FC236}">
                <a16:creationId xmlns:a16="http://schemas.microsoft.com/office/drawing/2014/main" id="{DB985E0C-FD25-3D33-0C60-BA3404A9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60" y="4642018"/>
            <a:ext cx="2465805" cy="156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4828D-DCF4-FBA8-EBB8-B5C540C81DF4}"/>
              </a:ext>
            </a:extLst>
          </p:cNvPr>
          <p:cNvSpPr txBox="1"/>
          <p:nvPr/>
        </p:nvSpPr>
        <p:spPr>
          <a:xfrm>
            <a:off x="9181675" y="5883837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 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E4EFA-0CC8-4F5D-5F2C-7DDB885AF164}"/>
              </a:ext>
            </a:extLst>
          </p:cNvPr>
          <p:cNvSpPr txBox="1"/>
          <p:nvPr/>
        </p:nvSpPr>
        <p:spPr>
          <a:xfrm>
            <a:off x="9355244" y="42016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6315A-2A8B-036C-C1B6-34298261E4B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016692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180" y="406073"/>
            <a:ext cx="11559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Dataset: Credit Score Classification Clean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874" y="1383408"/>
            <a:ext cx="10626410" cy="46519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Location: https://</a:t>
            </a:r>
            <a:r>
              <a:rPr lang="en-US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www.kaggle.com</a:t>
            </a: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/datasets/</a:t>
            </a:r>
            <a:r>
              <a:rPr lang="en-US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clkmuhammed</a:t>
            </a: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creditscoreclassification</a:t>
            </a: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Usability Rating of 6.47 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(Leading classifiers are unable to eclipse 90% accuracy)</a:t>
            </a:r>
          </a:p>
          <a:p>
            <a:pPr marL="342900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Statistics: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100,000 observations (rows of data)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28 Columns of data </a:t>
            </a:r>
            <a:b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(2 ID, 4 Personal, 17 Numeric Financial, 5 Categorical)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Highly Unbalanced Dataset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Selected for BOTH: Difficulty and Real-World Applicability</a:t>
            </a:r>
          </a:p>
        </p:txBody>
      </p:sp>
      <p:pic>
        <p:nvPicPr>
          <p:cNvPr id="3074" name="Picture 2" descr="Cover image">
            <a:extLst>
              <a:ext uri="{FF2B5EF4-FFF2-40B4-BE49-F238E27FC236}">
                <a16:creationId xmlns:a16="http://schemas.microsoft.com/office/drawing/2014/main" id="{2C07C39F-94DD-400A-6020-416320D9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108" y="2521837"/>
            <a:ext cx="4031392" cy="203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2904EF-CA1A-C982-0736-C0C14AF78189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016692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25189" y="1686670"/>
            <a:ext cx="7717536" cy="42816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16200" y="1681809"/>
            <a:ext cx="4487675" cy="42816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Pandas </a:t>
            </a:r>
            <a:r>
              <a:rPr lang="en-US" sz="2000" dirty="0" err="1">
                <a:solidFill>
                  <a:schemeClr val="tx1"/>
                </a:solidFill>
              </a:rPr>
              <a:t>read_csv</a:t>
            </a:r>
            <a:r>
              <a:rPr lang="en-US" sz="2000" dirty="0">
                <a:solidFill>
                  <a:schemeClr val="tx1"/>
                </a:solidFill>
              </a:rPr>
              <a:t>() &amp; shape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Read the Data into the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work-space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Show row and column counts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Pandas Info()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Proves No Null Values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Delineates Categorical/Numeric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Shows Size of Dataset (21 MB)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Pandas describe() (not shown)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First look into the data. 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>
                <a:solidFill>
                  <a:schemeClr val="tx1"/>
                </a:solidFill>
              </a:rPr>
              <a:t>Get a feel for the mean, range, quantiles of the data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676" y="441016"/>
            <a:ext cx="1155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Load The Data: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F08AF-FA07-C2DD-57FA-DB9C1AB38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5" b="10769"/>
          <a:stretch/>
        </p:blipFill>
        <p:spPr>
          <a:xfrm>
            <a:off x="0" y="1403131"/>
            <a:ext cx="7421196" cy="1059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DBAB-D746-4EBB-846A-E11DC13F6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041" y="2484170"/>
            <a:ext cx="3485924" cy="3548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C6D62-2421-A5C4-F424-50BCF7E7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924" y="2877570"/>
            <a:ext cx="3807504" cy="3159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2B9F5-177E-824B-4DE7-696B449AF6FF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016692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25189" y="1686670"/>
            <a:ext cx="7717536" cy="42816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01912" y="1681809"/>
            <a:ext cx="4487675" cy="42816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Remove all Categorical Data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Results in 19 columns of Data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Best case is reduced!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>
                <a:solidFill>
                  <a:schemeClr val="tx1"/>
                </a:solidFill>
              </a:rPr>
              <a:t>Now ~75% Classification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>
                <a:solidFill>
                  <a:schemeClr val="tx1"/>
                </a:solidFill>
              </a:rPr>
              <a:t>We’ll use 75% for Metrics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676" y="441016"/>
            <a:ext cx="1155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Make This Harder: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8DBAB-D746-4EBB-846A-E11DC13F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6269"/>
            <a:ext cx="3485924" cy="3548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C6D62-2421-A5C4-F424-50BCF7E77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24" y="2434650"/>
            <a:ext cx="3807504" cy="3159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2B9F5-177E-824B-4DE7-696B449AF6FF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0168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86862" y="442649"/>
            <a:ext cx="867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Data Preprocessing: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8301" y="1444191"/>
            <a:ext cx="74878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Balanced Dataset?   No!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SzPct val="85000"/>
              <a:buFont typeface="Arial" charset="0"/>
              <a:buChar char="•"/>
            </a:pPr>
            <a:r>
              <a:rPr lang="en-US" sz="28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100,000 Records/Observations with </a:t>
            </a:r>
            <a:br>
              <a:rPr lang="en-US" sz="28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		Unbalanced Classes</a:t>
            </a:r>
          </a:p>
          <a:p>
            <a:pPr marL="342900" indent="-342900">
              <a:lnSpc>
                <a:spcPct val="150000"/>
              </a:lnSpc>
              <a:buSzPct val="85000"/>
              <a:buFont typeface="Arial" charset="0"/>
              <a:buChar char="•"/>
            </a:pPr>
            <a:r>
              <a:rPr lang="en-US" sz="28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Resample the Data to Balance Classes</a:t>
            </a:r>
          </a:p>
          <a:p>
            <a:endParaRPr lang="en-US" sz="2000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224528" cy="5943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F56FE-F554-B7AC-259A-34B1234C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" y="254000"/>
            <a:ext cx="4038600" cy="27178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02BCAAC-6436-4E93-B6E7-0A96E7D86C7D}"/>
              </a:ext>
            </a:extLst>
          </p:cNvPr>
          <p:cNvCxnSpPr/>
          <p:nvPr/>
        </p:nvCxnSpPr>
        <p:spPr>
          <a:xfrm flipH="1">
            <a:off x="3184634" y="2002221"/>
            <a:ext cx="29113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5722B0-1331-0A96-D314-E5420C6D5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" y="4644214"/>
            <a:ext cx="7772400" cy="132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90BDE-5A2F-3C37-5871-5F1426C71424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E3E9668-34C1-A515-BB53-F6E275BF0342}"/>
              </a:ext>
            </a:extLst>
          </p:cNvPr>
          <p:cNvSpPr/>
          <p:nvPr/>
        </p:nvSpPr>
        <p:spPr>
          <a:xfrm>
            <a:off x="1471612" y="2185986"/>
            <a:ext cx="2085975" cy="3429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93E1AF-3D17-C7FF-775B-9D6D10E54926}"/>
              </a:ext>
            </a:extLst>
          </p:cNvPr>
          <p:cNvCxnSpPr/>
          <p:nvPr/>
        </p:nvCxnSpPr>
        <p:spPr>
          <a:xfrm>
            <a:off x="3314700" y="2514600"/>
            <a:ext cx="0" cy="2000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6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86862" y="442649"/>
            <a:ext cx="867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FB87C"/>
                </a:solidFill>
                <a:latin typeface="Arial" charset="0"/>
                <a:ea typeface="Arial" charset="0"/>
                <a:cs typeface="Arial" charset="0"/>
              </a:rPr>
              <a:t>Data Preprocessing: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8301" y="1444191"/>
            <a:ext cx="74878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Balanced Dataset. YES </a:t>
            </a:r>
          </a:p>
          <a:p>
            <a:endParaRPr lang="en-US" sz="2800" b="1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b="1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Make Training and Testing Set</a:t>
            </a:r>
            <a:endParaRPr lang="en-US" sz="2400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/>
              <a:t>53,484 Records After Balancing</a:t>
            </a:r>
          </a:p>
          <a:p>
            <a:pPr lvl="2"/>
            <a:r>
              <a:rPr lang="en-US" sz="2800" dirty="0"/>
              <a:t>Training Set: (Sample Balanced Set)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15874/17828 (Each of Three Classes)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47622 Observations</a:t>
            </a:r>
          </a:p>
          <a:p>
            <a:pPr lvl="2"/>
            <a:r>
              <a:rPr lang="en-US" sz="2800" dirty="0"/>
              <a:t>Test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Remainder of Observations</a:t>
            </a:r>
          </a:p>
          <a:p>
            <a:pPr lvl="2"/>
            <a:endParaRPr lang="en-US" sz="2000" dirty="0"/>
          </a:p>
          <a:p>
            <a:r>
              <a:rPr lang="en-US" sz="2800" dirty="0"/>
              <a:t>Check to see that the records add up.</a:t>
            </a:r>
            <a:endParaRPr lang="en-US" sz="2000" dirty="0">
              <a:solidFill>
                <a:schemeClr val="accent1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224528" cy="5943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90BDE-5A2F-3C37-5871-5F1426C71424}"/>
              </a:ext>
            </a:extLst>
          </p:cNvPr>
          <p:cNvSpPr txBox="1"/>
          <p:nvPr/>
        </p:nvSpPr>
        <p:spPr>
          <a:xfrm>
            <a:off x="4463779" y="6425604"/>
            <a:ext cx="775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www.kaggle.com</a:t>
            </a:r>
            <a:r>
              <a:rPr lang="en-US" b="1" dirty="0">
                <a:solidFill>
                  <a:schemeClr val="bg1"/>
                </a:solidFill>
              </a:rPr>
              <a:t>/code/</a:t>
            </a:r>
            <a:r>
              <a:rPr lang="en-US" b="1" dirty="0" err="1">
                <a:solidFill>
                  <a:schemeClr val="bg1"/>
                </a:solidFill>
              </a:rPr>
              <a:t>toddgardiner</a:t>
            </a:r>
            <a:r>
              <a:rPr lang="en-US" b="1" dirty="0">
                <a:solidFill>
                  <a:schemeClr val="bg1"/>
                </a:solidFill>
              </a:rPr>
              <a:t>/unsupervised-final-</a:t>
            </a:r>
            <a:r>
              <a:rPr lang="en-US" b="1" dirty="0" err="1">
                <a:solidFill>
                  <a:schemeClr val="bg1"/>
                </a:solidFill>
              </a:rPr>
              <a:t>creditscoring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D8DCD3-4344-BBE4-0C4D-3AB6A32F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3" y="2242872"/>
            <a:ext cx="3124200" cy="2311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243A97-A52E-F8BC-61AD-487652CA2AD0}"/>
              </a:ext>
            </a:extLst>
          </p:cNvPr>
          <p:cNvCxnSpPr>
            <a:cxnSpLocks/>
          </p:cNvCxnSpPr>
          <p:nvPr/>
        </p:nvCxnSpPr>
        <p:spPr>
          <a:xfrm flipH="1" flipV="1">
            <a:off x="3914775" y="4257675"/>
            <a:ext cx="1200150" cy="1014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80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1459</Words>
  <Application>Microsoft Macintosh PowerPoint</Application>
  <PresentationFormat>Widescreen</PresentationFormat>
  <Paragraphs>235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Wiese</dc:creator>
  <cp:lastModifiedBy>Todd Gardiner</cp:lastModifiedBy>
  <cp:revision>4</cp:revision>
  <dcterms:created xsi:type="dcterms:W3CDTF">2017-09-08T18:27:12Z</dcterms:created>
  <dcterms:modified xsi:type="dcterms:W3CDTF">2023-11-27T03:21:13Z</dcterms:modified>
</cp:coreProperties>
</file>